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702" r:id="rId5"/>
    <p:sldMasterId id="2147483685" r:id="rId6"/>
    <p:sldMasterId id="2147483684" r:id="rId7"/>
    <p:sldMasterId id="2147483686" r:id="rId8"/>
  </p:sldMasterIdLst>
  <p:notesMasterIdLst>
    <p:notesMasterId r:id="rId18"/>
  </p:notesMasterIdLst>
  <p:handoutMasterIdLst>
    <p:handoutMasterId r:id="rId19"/>
  </p:handoutMasterIdLst>
  <p:sldIdLst>
    <p:sldId id="256" r:id="rId9"/>
    <p:sldId id="264" r:id="rId10"/>
    <p:sldId id="265" r:id="rId11"/>
    <p:sldId id="266" r:id="rId12"/>
    <p:sldId id="280" r:id="rId13"/>
    <p:sldId id="267" r:id="rId14"/>
    <p:sldId id="268" r:id="rId15"/>
    <p:sldId id="269" r:id="rId16"/>
    <p:sldId id="279" r:id="rId17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5E6A71"/>
    <a:srgbClr val="00549F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184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6805613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 algn="ctr"/>
            <a:r>
              <a:rPr lang="en-GB" sz="3600" dirty="0" smtClean="0"/>
              <a:t>Effective Learning Service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r>
              <a:rPr lang="en-GB" sz="800" dirty="0"/>
              <a:t>Sept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402D444-2A57-4CFC-A359-5ACEBE639AE7}" type="slidenum">
              <a:rPr lang="en-GB" sz="800"/>
              <a:t>‹#›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70030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19160CA-6459-4751-A8D6-9A899F8CDE82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5E1B6BF-D999-419C-9F68-F09BF21FD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1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6400800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0098DB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42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24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22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6400800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5E6A7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06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E6A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1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2348880"/>
            <a:ext cx="388424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560" y="2348880"/>
            <a:ext cx="388424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9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357190"/>
            <a:ext cx="3885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3068960"/>
            <a:ext cx="3885828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9446" y="2357190"/>
            <a:ext cx="38873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9446" y="3068960"/>
            <a:ext cx="3887354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85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8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3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5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800600"/>
            <a:ext cx="5154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3728" y="612775"/>
            <a:ext cx="5154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3728" y="5367338"/>
            <a:ext cx="5154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52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0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2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9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54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02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E6A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8D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2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2348880"/>
            <a:ext cx="388424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560" y="2348880"/>
            <a:ext cx="388424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5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357190"/>
            <a:ext cx="3885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3068960"/>
            <a:ext cx="3885828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9446" y="2357190"/>
            <a:ext cx="38873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9446" y="3068960"/>
            <a:ext cx="3887354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8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3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2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800600"/>
            <a:ext cx="5154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3728" y="612775"/>
            <a:ext cx="5154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3728" y="5367338"/>
            <a:ext cx="5154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6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99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348880"/>
            <a:ext cx="807524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1102FAE-FC2F-47FD-82A7-D1DD5A1AC3E3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1E7B16-C11D-48A6-9FE1-93A9A96AC7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8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98D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99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348880"/>
            <a:ext cx="807524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1102FAE-FC2F-47FD-82A7-D1DD5A1AC3E3}" type="datetimeFigureOut">
              <a:rPr lang="en-GB" smtClean="0"/>
              <a:pPr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1E7B16-C11D-48A6-9FE1-93A9A96AC7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43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E6A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41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E6A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13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E6A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26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E6A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w.ac.uk/is/skills-development/power-hours.htm" TargetMode="External"/><Relationship Id="rId2" Type="http://schemas.openxmlformats.org/officeDocument/2006/relationships/hyperlink" Target="http://www.hw.ac.uk/is/skills-development/study-suppor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learnhigher.ac.uk/" TargetMode="External"/><Relationship Id="rId4" Type="http://schemas.openxmlformats.org/officeDocument/2006/relationships/hyperlink" Target="http://www.prepareforsuccess.org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.Pottinger@hw.ac.uk" TargetMode="External"/><Relationship Id="rId2" Type="http://schemas.openxmlformats.org/officeDocument/2006/relationships/hyperlink" Target="https://www.hw.ac.uk/is/skills-development/study-suppor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Effective Learning Service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Isabelle Pottinger</a:t>
            </a:r>
          </a:p>
          <a:p>
            <a:r>
              <a:rPr lang="en-US" dirty="0"/>
              <a:t>Effective Learning Advisor</a:t>
            </a:r>
          </a:p>
          <a:p>
            <a:r>
              <a:rPr lang="en-US" dirty="0"/>
              <a:t>Library, Information Services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2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Do you want to...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 successful in Higher Education? </a:t>
            </a:r>
          </a:p>
          <a:p>
            <a:r>
              <a:rPr lang="en-GB" dirty="0"/>
              <a:t>check out how best to succeed in the UK Higher Education culture? </a:t>
            </a:r>
          </a:p>
          <a:p>
            <a:r>
              <a:rPr lang="en-GB" dirty="0"/>
              <a:t>be confident that you have the skills to continue learning successfully throughout your lifetime and career? 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017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9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Effective Learning Service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GB" dirty="0"/>
              <a:t>	Available to assist you to:</a:t>
            </a:r>
          </a:p>
          <a:p>
            <a:pPr>
              <a:buFont typeface="Arial" charset="0"/>
              <a:buNone/>
            </a:pPr>
            <a:endParaRPr lang="en-GB" sz="1400" dirty="0"/>
          </a:p>
          <a:p>
            <a:r>
              <a:rPr lang="en-GB" dirty="0"/>
              <a:t>improve the way you learn </a:t>
            </a:r>
          </a:p>
          <a:p>
            <a:r>
              <a:rPr lang="en-GB" dirty="0"/>
              <a:t>become more skilled as a learner </a:t>
            </a:r>
          </a:p>
          <a:p>
            <a:r>
              <a:rPr lang="en-GB" dirty="0"/>
              <a:t>become more successful in higher education </a:t>
            </a:r>
          </a:p>
          <a:p>
            <a:r>
              <a:rPr lang="en-GB" dirty="0"/>
              <a:t>develop skills valued by employers </a:t>
            </a:r>
          </a:p>
          <a:p>
            <a:r>
              <a:rPr lang="en-GB" dirty="0"/>
              <a:t>become an effective lifelong learner 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017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7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service offers...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access to an Effective Learning Adviser </a:t>
            </a:r>
          </a:p>
          <a:p>
            <a:r>
              <a:rPr lang="en-GB" dirty="0"/>
              <a:t>one to one appointments* </a:t>
            </a:r>
          </a:p>
          <a:p>
            <a:r>
              <a:rPr lang="en-GB" dirty="0"/>
              <a:t>group seminars / workshops on request from students or course staff </a:t>
            </a:r>
          </a:p>
          <a:p>
            <a:endParaRPr lang="en-GB" dirty="0"/>
          </a:p>
          <a:p>
            <a:r>
              <a:rPr lang="en-US" dirty="0"/>
              <a:t>*Confidential within our team, except in rare situations which are almost exclusively to do with our professional duty of care.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017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0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planning and organising e.g. </a:t>
            </a:r>
            <a:endParaRPr lang="en-GB" sz="4000" dirty="0"/>
          </a:p>
          <a:p>
            <a:pPr lvl="1"/>
            <a:r>
              <a:rPr lang="en-GB" dirty="0"/>
              <a:t>time and task management </a:t>
            </a:r>
            <a:endParaRPr lang="en-GB" sz="3600" dirty="0"/>
          </a:p>
          <a:p>
            <a:pPr lvl="1"/>
            <a:r>
              <a:rPr lang="en-GB" dirty="0"/>
              <a:t>organising your course work</a:t>
            </a:r>
          </a:p>
          <a:p>
            <a:pPr lvl="1"/>
            <a:r>
              <a:rPr lang="en-GB" dirty="0"/>
              <a:t>balancing priorities e.g. study with sport / earning / recreation / family responsibilities</a:t>
            </a:r>
          </a:p>
          <a:p>
            <a:pPr lvl="1">
              <a:buFont typeface="Arial" charset="0"/>
              <a:buNone/>
            </a:pPr>
            <a:endParaRPr lang="en-GB" dirty="0"/>
          </a:p>
          <a:p>
            <a:r>
              <a:rPr lang="en-GB" dirty="0"/>
              <a:t>maintaining your motivation</a:t>
            </a:r>
          </a:p>
          <a:p>
            <a:pPr marL="0" indent="0">
              <a:buNone/>
            </a:pPr>
            <a:endParaRPr lang="en-GB" dirty="0"/>
          </a:p>
          <a:p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017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6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writing effectively</a:t>
            </a:r>
          </a:p>
          <a:p>
            <a:r>
              <a:rPr lang="en-GB" dirty="0"/>
              <a:t>efficient reading</a:t>
            </a:r>
          </a:p>
          <a:p>
            <a:r>
              <a:rPr lang="en-GB" dirty="0"/>
              <a:t>meaningful note making</a:t>
            </a:r>
          </a:p>
          <a:p>
            <a:r>
              <a:rPr lang="en-GB" dirty="0"/>
              <a:t>revision and exam techniques</a:t>
            </a:r>
          </a:p>
          <a:p>
            <a:r>
              <a:rPr lang="en-GB" dirty="0"/>
              <a:t>coping with stress</a:t>
            </a:r>
          </a:p>
          <a:p>
            <a:r>
              <a:rPr lang="en-GB" dirty="0"/>
              <a:t>clarifying or reassessing your goals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017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4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Skills for Success:</a:t>
            </a:r>
          </a:p>
          <a:p>
            <a:r>
              <a:rPr lang="en-GB" dirty="0"/>
              <a:t>writing effectively</a:t>
            </a:r>
          </a:p>
          <a:p>
            <a:r>
              <a:rPr lang="en-GB" dirty="0"/>
              <a:t>efficient reading</a:t>
            </a:r>
          </a:p>
          <a:p>
            <a:r>
              <a:rPr lang="en-GB" dirty="0"/>
              <a:t>meaningful note making</a:t>
            </a:r>
          </a:p>
          <a:p>
            <a:r>
              <a:rPr lang="en-GB" dirty="0"/>
              <a:t>revision and exam techniques</a:t>
            </a:r>
          </a:p>
          <a:p>
            <a:endParaRPr lang="en-GB" dirty="0"/>
          </a:p>
          <a:p>
            <a:r>
              <a:rPr lang="en-GB" dirty="0"/>
              <a:t>Skills4Study Campus </a:t>
            </a:r>
          </a:p>
          <a:p>
            <a:pPr marL="457200" lvl="1" indent="0">
              <a:buNone/>
            </a:pPr>
            <a:r>
              <a:rPr lang="en-GB" dirty="0"/>
              <a:t>– integrated into Skills for Success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017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1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Web links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dirty="0"/>
              <a:t>Effective Learning Service: </a:t>
            </a:r>
          </a:p>
          <a:p>
            <a:pPr>
              <a:buNone/>
            </a:pPr>
            <a:r>
              <a:rPr lang="en-GB" dirty="0">
                <a:hlinkClick r:id="rId2"/>
              </a:rPr>
              <a:t>http://www.hw.ac.uk/is/skills-development/study-support.htm</a:t>
            </a:r>
            <a:endParaRPr lang="en-GB" dirty="0"/>
          </a:p>
          <a:p>
            <a:pPr>
              <a:buNone/>
            </a:pPr>
            <a:endParaRPr lang="en-GB" sz="1800" dirty="0"/>
          </a:p>
          <a:p>
            <a:r>
              <a:rPr lang="en-GB" sz="3200" dirty="0"/>
              <a:t>Power Hours Workshops:</a:t>
            </a:r>
            <a:r>
              <a:rPr lang="en-GB" dirty="0"/>
              <a:t>  </a:t>
            </a:r>
          </a:p>
          <a:p>
            <a:pPr>
              <a:buNone/>
            </a:pPr>
            <a:r>
              <a:rPr lang="en-GB" dirty="0">
                <a:hlinkClick r:id="rId3"/>
              </a:rPr>
              <a:t>http://www.hw.ac.uk/is/skills-development/power-hours.htm</a:t>
            </a:r>
            <a:endParaRPr lang="en-GB" dirty="0"/>
          </a:p>
          <a:p>
            <a:pPr>
              <a:buNone/>
            </a:pPr>
            <a:endParaRPr lang="en-GB" sz="1800" dirty="0"/>
          </a:p>
          <a:p>
            <a:r>
              <a:rPr lang="en-GB" sz="3200" dirty="0"/>
              <a:t>Prepare for Success: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http://www.prepareforsuccess.org.uk/</a:t>
            </a:r>
            <a:endParaRPr lang="en-GB" dirty="0"/>
          </a:p>
          <a:p>
            <a:endParaRPr lang="en-GB" sz="1800" dirty="0"/>
          </a:p>
          <a:p>
            <a:r>
              <a:rPr lang="en-GB" sz="3200" dirty="0"/>
              <a:t>LearnHigher</a:t>
            </a:r>
            <a:r>
              <a:rPr lang="en-GB" dirty="0"/>
              <a:t>:  </a:t>
            </a:r>
            <a:r>
              <a:rPr lang="en-GB" u="sng" dirty="0">
                <a:hlinkClick r:id="rId5"/>
              </a:rPr>
              <a:t>http://www.learnhigher.ac.uk</a:t>
            </a:r>
            <a:r>
              <a:rPr lang="en-GB" u="sng" dirty="0" smtClean="0">
                <a:hlinkClick r:id="rId5"/>
              </a:rPr>
              <a:t>/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017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7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hlinkClick r:id="rId2"/>
              </a:rPr>
              <a:t>Contact </a:t>
            </a:r>
            <a:r>
              <a:rPr lang="en-GB" dirty="0">
                <a:hlinkClick r:id="rId2"/>
              </a:rPr>
              <a:t>d</a:t>
            </a:r>
            <a:r>
              <a:rPr lang="en-GB" smtClean="0">
                <a:hlinkClick r:id="rId2"/>
              </a:rPr>
              <a:t>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Isabelle Pottinger</a:t>
            </a:r>
          </a:p>
          <a:p>
            <a:r>
              <a:rPr lang="en-GB" dirty="0"/>
              <a:t>Effective Learning Advisor</a:t>
            </a:r>
          </a:p>
          <a:p>
            <a:r>
              <a:rPr lang="en-GB" dirty="0"/>
              <a:t>Room 1.04 Cameron Smail Library</a:t>
            </a:r>
          </a:p>
          <a:p>
            <a:r>
              <a:rPr lang="en-GB" dirty="0"/>
              <a:t>Heriot-Watt University</a:t>
            </a:r>
          </a:p>
          <a:p>
            <a:r>
              <a:rPr lang="en-GB" dirty="0"/>
              <a:t>Edinburgh, EH14 </a:t>
            </a:r>
            <a:r>
              <a:rPr lang="en-GB" dirty="0" smtClean="0"/>
              <a:t>4AS</a:t>
            </a:r>
          </a:p>
          <a:p>
            <a:endParaRPr lang="en-GB" dirty="0"/>
          </a:p>
          <a:p>
            <a:r>
              <a:rPr lang="en-GB" dirty="0"/>
              <a:t>E-mail: </a:t>
            </a:r>
            <a:r>
              <a:rPr lang="en-GB" dirty="0">
                <a:hlinkClick r:id="rId3"/>
              </a:rPr>
              <a:t>I.Pottinger@hw.ac.uk</a:t>
            </a:r>
            <a:endParaRPr lang="en-GB" dirty="0"/>
          </a:p>
          <a:p>
            <a:r>
              <a:rPr lang="en-GB" dirty="0"/>
              <a:t>Tel: +44 (0)131 451 </a:t>
            </a:r>
            <a:r>
              <a:rPr lang="en-GB" dirty="0" smtClean="0"/>
              <a:t>3062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017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A5ACAF"/>
      </a:accent2>
      <a:accent3>
        <a:srgbClr val="5E6A71"/>
      </a:accent3>
      <a:accent4>
        <a:srgbClr val="00549F"/>
      </a:accent4>
      <a:accent5>
        <a:srgbClr val="72BCFF"/>
      </a:accent5>
      <a:accent6>
        <a:srgbClr val="BCC3C7"/>
      </a:accent6>
      <a:hlink>
        <a:srgbClr val="0098DB"/>
      </a:hlink>
      <a:folHlink>
        <a:srgbClr val="A5A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A5ACAF"/>
      </a:accent2>
      <a:accent3>
        <a:srgbClr val="5E6A71"/>
      </a:accent3>
      <a:accent4>
        <a:srgbClr val="00549F"/>
      </a:accent4>
      <a:accent5>
        <a:srgbClr val="72BCFF"/>
      </a:accent5>
      <a:accent6>
        <a:srgbClr val="BCC3C7"/>
      </a:accent6>
      <a:hlink>
        <a:srgbClr val="0098DB"/>
      </a:hlink>
      <a:folHlink>
        <a:srgbClr val="A5A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07C38512818468275603CD5E61BA0" ma:contentTypeVersion="0" ma:contentTypeDescription="Create a new document." ma:contentTypeScope="" ma:versionID="bffdf6d8b42402b1618094c717ddf4d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C14F33-A9A2-48F1-A0A9-DB146E88F9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7ACEBA-99EE-4B9A-99FE-F9695B41FA99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79AB7AB-D87E-4CE6-8813-9B5D560C3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216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Times New Roman</vt:lpstr>
      <vt:lpstr>1_Office Theme</vt:lpstr>
      <vt:lpstr>2_Office Theme</vt:lpstr>
      <vt:lpstr>4_Office Theme</vt:lpstr>
      <vt:lpstr>3_Office Theme</vt:lpstr>
      <vt:lpstr>5_Office Theme</vt:lpstr>
      <vt:lpstr>Effective Learning Service</vt:lpstr>
      <vt:lpstr>Do you want to...</vt:lpstr>
      <vt:lpstr>Effective Learning Service </vt:lpstr>
      <vt:lpstr>The service offers...</vt:lpstr>
      <vt:lpstr>Common topics</vt:lpstr>
      <vt:lpstr>Common topics</vt:lpstr>
      <vt:lpstr>Common topics</vt:lpstr>
      <vt:lpstr>  Web links</vt:lpstr>
      <vt:lpstr>Contact details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Iain McGeary</dc:creator>
  <cp:lastModifiedBy>Reinbold, Peter</cp:lastModifiedBy>
  <cp:revision>65</cp:revision>
  <cp:lastPrinted>2016-09-06T16:33:17Z</cp:lastPrinted>
  <dcterms:created xsi:type="dcterms:W3CDTF">2016-02-11T16:23:53Z</dcterms:created>
  <dcterms:modified xsi:type="dcterms:W3CDTF">2016-11-14T17:03:09Z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0x0101006EE07C38512818468275603CD5E61BA0</vt:lpwstr>
  </property>
</Properties>
</file>